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300" r:id="rId5"/>
    <p:sldId id="298" r:id="rId6"/>
    <p:sldId id="278" r:id="rId7"/>
    <p:sldId id="280" r:id="rId8"/>
    <p:sldId id="281" r:id="rId9"/>
    <p:sldId id="259" r:id="rId10"/>
    <p:sldId id="273" r:id="rId11"/>
    <p:sldId id="274" r:id="rId12"/>
    <p:sldId id="275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62" r:id="rId25"/>
    <p:sldId id="264" r:id="rId26"/>
    <p:sldId id="294" r:id="rId27"/>
    <p:sldId id="295" r:id="rId28"/>
    <p:sldId id="296" r:id="rId29"/>
    <p:sldId id="297" r:id="rId30"/>
    <p:sldId id="29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99" autoAdjust="0"/>
    <p:restoredTop sz="94660"/>
  </p:normalViewPr>
  <p:slideViewPr>
    <p:cSldViewPr snapToGrid="0">
      <p:cViewPr varScale="1">
        <p:scale>
          <a:sx n="49" d="100"/>
          <a:sy n="49" d="100"/>
        </p:scale>
        <p:origin x="1601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A99D7-2BA1-7031-EF8D-FEB24EE16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70C55-6C43-0120-F2BA-90DD9E4E0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6FA7A-07C5-E98E-F5D9-ACC21889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11B95-B4D4-3CA4-1748-E1F2F5DE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AB9B8-A2C4-5474-8269-80182924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4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3BC8-83E0-A391-5FEB-C53386C2D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36350-7C3B-3A63-50FB-525832A19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A789E-63E5-EF5F-9CF7-3255F1AD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19B1-1CED-9464-2D3D-CBACABFF0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18BB-F8CE-4A13-4729-B743AEA4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8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768144-D73A-76E7-2589-99DA1AFE6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F567C-4520-5479-9184-1A52A5E8C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C7032-4145-3DD1-E391-52F6029F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D8BA0-F76B-F60D-E092-23A6FF91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93200-52A9-63DC-F8A0-CF011791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6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A7011-FE7D-A98B-FBC1-4B1B3A4CA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880A-0527-D65A-AFD5-C0615CC8F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9A538-6D49-AEA0-0E7C-7D474C89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0F9B2-7688-CC60-BE67-8FD95C6F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620B1-FE8A-A5AB-B419-58FB0C99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F47B-7687-AFA3-3DEC-3A9C27AB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87719-7FC5-A600-D135-E1684ACA9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7E39E-7A22-1E97-7135-79B63111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E63C6-7CE0-C4B3-6ECE-D9342277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AEDE0-5A7F-E1E3-BF33-1961AB7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5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9949-B14B-B8B6-661F-77F1CBD4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DC854-725D-07A7-E91E-75C2BA25F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F82F9-FEAA-7F4D-EA95-6CDFEEAD2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A9986-68C6-5982-A70B-53500435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8CCA6-BC4D-472B-6D5D-99527AF4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D603-5D30-7852-54C1-E02D1BC2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4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CCBC-079A-2C74-D6EE-7DB850FB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F9E26-5ADC-0A09-67B5-2CF91A52E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65FCD-301F-43AB-5975-29BF8B996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0B3F2-62A1-1715-E751-5ED867B0A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EFF539-A3BE-286F-1B24-DC7F7B0A2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CE629E-4570-7C76-3BAD-F1F81EEC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49A6D3-E6F6-422F-FEC3-483E20E1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F7E99-FAC9-8725-6187-3178B333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7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3FA4-1C63-2879-C2F3-149B906EA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F53EC-E6C9-F097-96CE-01E9D7CD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FC2FB-7BA8-1E50-A7E4-2F528BD5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786AB-B90A-6388-AEBF-E06D0F1C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4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C0EBC-99AC-B09E-12C9-1D7F960C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3CFDBE-49D1-DED2-76FB-ADF8A1D2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A1735-E077-B163-9754-858CE288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3966-EF67-3AAA-CBDE-A9DAA564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086ED-CF6B-8458-C831-83D98D46F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6D0A6-4092-FB03-79C0-08ABC2DDF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860B4-D0C9-1F53-914B-D3B3DD39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64536-4BEB-CEE2-ACC5-825DDA70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C40AD-428F-E85C-54E8-BFC8AA93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8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2348-84CC-9C94-457F-314D88F90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2098F-FCBE-2CD4-EB1F-29682A41E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06F51-5773-99EF-CB0E-47345A90A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11746-BC64-AC25-666B-1B2CE8E8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D5F46-FE1F-2F9C-57AD-37D4F7A4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7B222-3EFB-1D96-C0A0-65856BB2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17992C-496D-3727-E18F-C2C51A5F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9AA0B-590C-2572-55C3-8B97D5F13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F5ADC-AFDA-88C4-D1E0-83A437CF8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DE303-02D6-427E-B86E-B1ED97E91B45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8F093-21B3-95A9-A8CC-11F3028EB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0D42D-8DCD-6883-FE93-F08F764DB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8146-F359-4C42-9151-D73E7F1D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3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jackiekstlouis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D4AD0ED-45F1-4AB2-8C18-7DED238A0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430622-9855-482E-98A8-1FAECC909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5C76D5-716D-420A-ABDC-55BF6D9ED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9875022-E2DB-4A9E-8832-E7009F0E4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BFBDCA6-4D2C-451E-8205-8C334DCEE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395B2B7-3263-461B-8800-669EBE884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727DC78-6D51-415D-878D-516F840FB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405FB7A-34E4-454E-80C1-3AF31F600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56EC0F8-CE39-4C95-B52D-033DBF561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0C8381-A845-4D60-A54B-650169976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3326" y="609600"/>
            <a:ext cx="8229600" cy="2819399"/>
          </a:xfrm>
          <a:noFill/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Safeguarding Against Burnout: A Holistic Approach to Personal Wellness and Collective 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13027-CFB6-1F8B-8D48-080F26E32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3326" y="3522428"/>
            <a:ext cx="8229600" cy="2607079"/>
          </a:xfrm>
          <a:noFill/>
        </p:spPr>
        <p:txBody>
          <a:bodyPr anchor="t"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Jackie K. St. Louis, DPA, MSC, LMHC, MHP</a:t>
            </a:r>
          </a:p>
          <a:p>
            <a:r>
              <a:rPr lang="en-US" dirty="0">
                <a:solidFill>
                  <a:schemeClr val="bg1"/>
                </a:solidFill>
              </a:rPr>
              <a:t>DEIA Track at the Washington Craft Beer Summit 2023</a:t>
            </a:r>
          </a:p>
          <a:p>
            <a:r>
              <a:rPr lang="en-US" dirty="0">
                <a:solidFill>
                  <a:schemeClr val="bg1"/>
                </a:solidFill>
              </a:rPr>
              <a:t>November 3rd, 2023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162FBC-1EE8-4355-8B2B-CB9A5B4BD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940EF9-7ECF-49BA-8F14-5EBC7ADE0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F9A5AE3-5A1E-4528-BDC2-D32A66EFF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9C6801-3BB8-4C41-9385-D9CE4F148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EA6929-FF51-4E95-8E16-80E9F371A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BE91CBD-B19A-4299-90BD-CC3AB6976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6CE109B-4241-4CF1-B587-868774BB4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D107650-C271-404F-98D8-BB8E7E030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1F01725-EDBB-493E-A610-EF9ACBABB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C8E2A80-F420-488D-AE39-E20BC61B1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58A20B2-85E4-4C64-A75F-376DA772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88BDCE8-2392-4F5E-B6B4-AD19C903B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332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C95FA9-076A-421D-93A3-9C29819EB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6C8D94-3813-4D93-A6A7-A97EFFBCF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94673D-8563-4993-8E86-6D89D6E97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8906114-25F0-4386-BC12-A5CB6A04F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9434651-094A-4780-979E-29A3042F5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5BDC44-59B0-48DF-871F-0881BB593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618FCF5-B341-43DF-A055-DC56EA920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9408E04-9221-499E-B0F3-3AFD9025F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67B1604-40F1-4335-8A11-6091E0F52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C6C1BF2-A358-1334-BFB3-B492513E7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75" y="630935"/>
            <a:ext cx="7315200" cy="2912366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CA" sz="4800" dirty="0">
                <a:solidFill>
                  <a:schemeClr val="bg1"/>
                </a:solidFill>
              </a:rPr>
              <a:t>Intra-Personal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00467E-A507-4BEF-AAB5-2B35F13FA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BCCBFD-2A87-46DC-A665-6039BF72D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1707DB8-2262-4E11-B8E7-A0042E439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DCA04D0-796D-4920-BED4-627870868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78B0366-955C-44C5-B011-378E1994D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38F216F-4DA3-4165-A786-E7F2710B8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5E35C12-B6B4-4F57-950C-6EB3CD8F4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14810E-84F3-4F8A-AF58-F452B9815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687E051-F20C-4A55-AEDD-ED9B2D996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F834F70-7A0E-4202-8ECC-5EE81C93C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2993E0E-3E7B-48D8-A799-39FECD3E1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B12773A-5C03-4DD5-B9B4-24F4A429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DF82B-BB7C-B047-9042-5EBB78B37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75" y="3726352"/>
            <a:ext cx="7315200" cy="2531540"/>
          </a:xfrm>
          <a:noFill/>
        </p:spPr>
        <p:txBody>
          <a:bodyPr anchor="t"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Starting with Personal Synergy, it's the foundation of our mental well-being. It's recognizing when we're stressed, understanding our triggers, and practicing self-care. For staff, this could mean finding activities outside work that rejuvenate them. For managers, it's understanding their own stresses and not projecting them onto their teams.</a:t>
            </a:r>
          </a:p>
        </p:txBody>
      </p:sp>
    </p:spTree>
    <p:extLst>
      <p:ext uri="{BB962C8B-B14F-4D97-AF65-F5344CB8AC3E}">
        <p14:creationId xmlns:p14="http://schemas.microsoft.com/office/powerpoint/2010/main" val="152189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C95FA9-076A-421D-93A3-9C29819EB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6C8D94-3813-4D93-A6A7-A97EFFBCF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94673D-8563-4993-8E86-6D89D6E97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8906114-25F0-4386-BC12-A5CB6A04F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9434651-094A-4780-979E-29A3042F5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5BDC44-59B0-48DF-871F-0881BB593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618FCF5-B341-43DF-A055-DC56EA920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9408E04-9221-499E-B0F3-3AFD9025F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67B1604-40F1-4335-8A11-6091E0F52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F02D5E-F06A-976D-3EEA-E56BF1307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75" y="630935"/>
            <a:ext cx="7315200" cy="2912366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CA" sz="4800" dirty="0">
                <a:solidFill>
                  <a:schemeClr val="bg1"/>
                </a:solidFill>
              </a:rPr>
              <a:t>Inter-Personal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00467E-A507-4BEF-AAB5-2B35F13FA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BCCBFD-2A87-46DC-A665-6039BF72D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1707DB8-2262-4E11-B8E7-A0042E439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DCA04D0-796D-4920-BED4-627870868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78B0366-955C-44C5-B011-378E1994D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38F216F-4DA3-4165-A786-E7F2710B8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5E35C12-B6B4-4F57-950C-6EB3CD8F4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14810E-84F3-4F8A-AF58-F452B9815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687E051-F20C-4A55-AEDD-ED9B2D996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F834F70-7A0E-4202-8ECC-5EE81C93C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2993E0E-3E7B-48D8-A799-39FECD3E1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B12773A-5C03-4DD5-B9B4-24F4A429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45F8A-DDA9-315E-56F7-ACD615F61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75" y="3726352"/>
            <a:ext cx="7315200" cy="2531540"/>
          </a:xfrm>
          <a:noFill/>
        </p:spPr>
        <p:txBody>
          <a:bodyPr anchor="t"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Next is Interpersonal Synergy. The crux? Effective, respectful communication. It's about empathizing with your peers, whether you're a staff member speaking to a manager or vice versa. It's crucial for managers to understand staff concerns genuinely and for staff to express their needs clearly</a:t>
            </a:r>
          </a:p>
        </p:txBody>
      </p:sp>
    </p:spTree>
    <p:extLst>
      <p:ext uri="{BB962C8B-B14F-4D97-AF65-F5344CB8AC3E}">
        <p14:creationId xmlns:p14="http://schemas.microsoft.com/office/powerpoint/2010/main" val="131839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C95FA9-076A-421D-93A3-9C29819EB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6C8D94-3813-4D93-A6A7-A97EFFBCF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94673D-8563-4993-8E86-6D89D6E97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8906114-25F0-4386-BC12-A5CB6A04F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9434651-094A-4780-979E-29A3042F5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5BDC44-59B0-48DF-871F-0881BB593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618FCF5-B341-43DF-A055-DC56EA920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9408E04-9221-499E-B0F3-3AFD9025F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67B1604-40F1-4335-8A11-6091E0F52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549A09-6AB1-4D0A-BE86-96D6CA2F6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75" y="630935"/>
            <a:ext cx="7315200" cy="2912366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CA" sz="4800" dirty="0">
                <a:solidFill>
                  <a:schemeClr val="bg1"/>
                </a:solidFill>
              </a:rPr>
              <a:t>Systems &amp; Institutions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00467E-A507-4BEF-AAB5-2B35F13FA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BCCBFD-2A87-46DC-A665-6039BF72D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1707DB8-2262-4E11-B8E7-A0042E439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DCA04D0-796D-4920-BED4-627870868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78B0366-955C-44C5-B011-378E1994D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38F216F-4DA3-4165-A786-E7F2710B8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5E35C12-B6B4-4F57-950C-6EB3CD8F4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14810E-84F3-4F8A-AF58-F452B9815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687E051-F20C-4A55-AEDD-ED9B2D996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F834F70-7A0E-4202-8ECC-5EE81C93C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2993E0E-3E7B-48D8-A799-39FECD3E1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B12773A-5C03-4DD5-B9B4-24F4A429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734C5-1DDA-BB93-946E-1E5153AF3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75" y="3726352"/>
            <a:ext cx="7315200" cy="2531540"/>
          </a:xfrm>
          <a:noFill/>
        </p:spPr>
        <p:txBody>
          <a:bodyPr anchor="t"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Lastly, Organizational Synergy. It's where establishments can truly shine. Offering robust mental health support, fostering a culture of open communication, and prioritizing well-being over mere productivity can transform an organization. It's not just about preventing turnover but creating a thriving, happy workplace.</a:t>
            </a:r>
          </a:p>
        </p:txBody>
      </p:sp>
    </p:spTree>
    <p:extLst>
      <p:ext uri="{BB962C8B-B14F-4D97-AF65-F5344CB8AC3E}">
        <p14:creationId xmlns:p14="http://schemas.microsoft.com/office/powerpoint/2010/main" val="211953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E405-0D02-4C08-E71D-A48AA260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Holistic Wellness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B28BD-AA94-3F8E-4D03-D88A79789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Definition: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Holistic wellness focuses on the whole person and emphasizes the connection of mind, body, and spirit. It's not just about addressing symptoms but understanding and addressing the underlying causes.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Key Components: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Physical: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Involves bodily health, nutrition, exercise, and rest.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Emotional: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Refers to understanding, expressing, and processing emotions.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Mental: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Encompasses cognitive abilities, mindset, and psychological well-being.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Social: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Relates to relationships, community engagement, and social networks.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Spiritual &amp; Metaphysical: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Connects to a higher purpose, beliefs, and one's place in the universe.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Interconnectedness: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Each component influences the others. E.g., emotional distress can manifest as physical symptoms.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Benefits of a Holistic Approach: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Addresses root causes, not just symptoms.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Empowers individuals to understand and influence their health.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Promotes overall well-being and reduces the risk of various ailments.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Enhances resilience, adaptability, and fulfillment in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7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C95FA9-076A-421D-93A3-9C29819EB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6C8D94-3813-4D93-A6A7-A97EFFBCF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94673D-8563-4993-8E86-6D89D6E97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8906114-25F0-4386-BC12-A5CB6A04F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9434651-094A-4780-979E-29A3042F5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5BDC44-59B0-48DF-871F-0881BB593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618FCF5-B341-43DF-A055-DC56EA920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9408E04-9221-499E-B0F3-3AFD9025F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67B1604-40F1-4335-8A11-6091E0F52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482F0E-591F-3E9F-2D98-3AF413AF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75" y="630935"/>
            <a:ext cx="7315200" cy="2912366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CA" sz="4800" dirty="0">
                <a:solidFill>
                  <a:schemeClr val="bg1"/>
                </a:solidFill>
              </a:rPr>
              <a:t>Q&amp;A II: Your Holistic Health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00467E-A507-4BEF-AAB5-2B35F13FA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BCCBFD-2A87-46DC-A665-6039BF72D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1707DB8-2262-4E11-B8E7-A0042E439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DCA04D0-796D-4920-BED4-627870868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78B0366-955C-44C5-B011-378E1994D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38F216F-4DA3-4165-A786-E7F2710B8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5E35C12-B6B4-4F57-950C-6EB3CD8F4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14810E-84F3-4F8A-AF58-F452B9815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687E051-F20C-4A55-AEDD-ED9B2D996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F834F70-7A0E-4202-8ECC-5EE81C93C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2993E0E-3E7B-48D8-A799-39FECD3E1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B12773A-5C03-4DD5-B9B4-24F4A429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D4B9F-A036-9A8C-A255-808E5AB86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75" y="3726352"/>
            <a:ext cx="7315200" cy="2531540"/>
          </a:xfrm>
          <a:noFill/>
        </p:spPr>
        <p:txBody>
          <a:bodyPr anchor="t">
            <a:norm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How do you know when work is affecting your overall wellness?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9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EC02EDE-C531-55E8-4E7D-DD7EA2C1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The Healthy-Self Framework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D31C7-72D1-246E-964E-269A3DBB9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Origin: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Developed by Jackie (client work)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Rooted in the holistic understanding of one's health, wellness, and connection to the world.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Söhne"/>
              </a:rPr>
              <a:t>Goal is to empower and support individuals in assuming autonomy for their wellness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Purpose: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To provide a holistic understanding of well-being.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Acts as a transformative guide to achieving a comprehensive balance in life.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83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91F5209-9C82-2C55-5E8C-1F6A006D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Healthy-Self: The Five Pillars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31F3C-F63F-7A6B-0083-3D24425D3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Physical Health: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lvl="1"/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Focuses on physical activity, nutrition, sleep, and the importance of human touch.</a:t>
            </a:r>
          </a:p>
          <a:p>
            <a:pPr>
              <a:buFont typeface="+mj-lt"/>
              <a:buAutoNum type="arabicPeriod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Emotional Health: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lvl="1"/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Addresses emotional stability, relationships, emotional expression, and balance.</a:t>
            </a:r>
          </a:p>
          <a:p>
            <a:pPr>
              <a:buFont typeface="+mj-lt"/>
              <a:buAutoNum type="arabicPeriod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Mental Health: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lvl="1"/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Concerns cognitive well-being, introspection, and quality of thought patterns.</a:t>
            </a:r>
          </a:p>
          <a:p>
            <a:pPr>
              <a:buFont typeface="+mj-lt"/>
              <a:buAutoNum type="arabicPeriod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Social Well-being: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lvl="1"/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Emphasizes social connections, community engagement, and social self-awareness.</a:t>
            </a:r>
          </a:p>
          <a:p>
            <a:pPr>
              <a:buFont typeface="+mj-lt"/>
              <a:buAutoNum type="arabicPeriod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Spiritual &amp; Metaphysical: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lvl="1"/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Connects to a higher power, sense of purpose, and universal belonging.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75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B4B55B0-A3BA-EDFE-9AAF-5C6D34ED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Deep Dive: Healthy-Self Assessment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C8A64-6CC7-9E60-74B1-360570C23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chemeClr val="bg1"/>
                </a:solidFill>
                <a:effectLst/>
                <a:latin typeface="Söhne"/>
              </a:rPr>
              <a:t>How It's Administered:</a:t>
            </a:r>
            <a:endParaRPr lang="en-US" sz="15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chemeClr val="bg1"/>
                </a:solidFill>
                <a:effectLst/>
                <a:latin typeface="Söhne"/>
              </a:rPr>
              <a:t>For Individuals:</a:t>
            </a:r>
            <a:endParaRPr lang="en-US" sz="15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bg1"/>
                </a:solidFill>
                <a:effectLst/>
                <a:latin typeface="Söhne"/>
              </a:rPr>
              <a:t>Self-administered with dedicated time for deep reflection.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bg1"/>
                </a:solidFill>
                <a:effectLst/>
                <a:latin typeface="Söhne"/>
              </a:rPr>
              <a:t>Users encouraged to engage authentically and strategize post-assessment.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chemeClr val="bg1"/>
                </a:solidFill>
                <a:effectLst/>
                <a:latin typeface="Söhne"/>
              </a:rPr>
              <a:t>For Organizations:</a:t>
            </a:r>
            <a:endParaRPr lang="en-US" sz="15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bg1"/>
                </a:solidFill>
                <a:effectLst/>
                <a:latin typeface="Söhne"/>
              </a:rPr>
              <a:t>Offered as a tool in DEI/Organizational Culture work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bg1"/>
                </a:solidFill>
                <a:effectLst/>
                <a:latin typeface="Söhne"/>
              </a:rPr>
              <a:t>Accompanied by workshops led by Jackie for deeper insights and guidance.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chemeClr val="bg1"/>
                </a:solidFill>
                <a:effectLst/>
                <a:latin typeface="Söhne"/>
              </a:rPr>
              <a:t>Scoring &amp; Interpretation:</a:t>
            </a:r>
            <a:endParaRPr lang="en-US" sz="15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bg1"/>
                </a:solidFill>
                <a:effectLst/>
                <a:latin typeface="Söhne"/>
              </a:rPr>
              <a:t>Built-in scoring system to provide insights.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bg1"/>
                </a:solidFill>
                <a:effectLst/>
                <a:latin typeface="Söhne"/>
              </a:rPr>
              <a:t>Ranges from those with robust self-care routines to those in survival mode, guiding to areas needing attention.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chemeClr val="bg1"/>
                </a:solidFill>
                <a:effectLst/>
                <a:latin typeface="Söhne"/>
              </a:rPr>
              <a:t>Outcome:</a:t>
            </a:r>
            <a:endParaRPr lang="en-US" sz="15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bg1"/>
                </a:solidFill>
                <a:effectLst/>
                <a:latin typeface="Söhne"/>
              </a:rPr>
              <a:t>Provides clarity on areas of strength and areas needing improvement.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bg1"/>
                </a:solidFill>
                <a:effectLst/>
                <a:latin typeface="Söhne"/>
              </a:rPr>
              <a:t>Encourages actionable steps tailored to individual or organizational needs.</a:t>
            </a:r>
          </a:p>
          <a:p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82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5006F82-50D2-401C-BE85-FFEA1C196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034F32-09B4-47B4-B550-1F1CE3D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4AFB2F-2497-4DB2-A60F-E788B3F78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2E2F597-9C6F-4890-ADE1-C9459FBB0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4BE1975-28BD-4B94-A991-45F2FA10F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09AA24-7378-4D52-9431-4F47FBFD8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0BF4B71-BA54-4A81-A165-941602F17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B89BB7F-D536-4D43-92E2-8DBC93C8E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026BD94-3E38-4DB6-B7D6-290987FB0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2D8D54-3400-5977-44A7-41B8A32B9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846" y="630935"/>
            <a:ext cx="5867716" cy="3050025"/>
          </a:xfrm>
          <a:noFill/>
        </p:spPr>
        <p:txBody>
          <a:bodyPr anchor="b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The Assessment: Physical Health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CECCE4-3046-4A76-B4C0-767A625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6F309B0-04E5-4883-9605-1364452C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1AE0B5-579B-4455-9159-4E4F0A8CCE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011DD2-D339-42A2-B916-5E9494D4A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E43332E-2051-4B76-BC37-83CA62919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B80359C-87A2-4B25-838D-8F833616F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B406CD4F-C9AA-49AA-AA95-9CFFE505D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039184-A11C-46AE-854D-8B2294436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2F1956-BECA-4651-82AD-00D7D7F59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3F1C39C-42B5-430D-84F0-7018DD01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D71D2-799A-4C6D-AD0E-D7BCF15E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B72C0-DA11-4A2F-BADC-5BD946CFD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77B28-F3F8-CAB0-E910-107A6852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846" y="3952890"/>
            <a:ext cx="5867720" cy="2305002"/>
          </a:xfrm>
          <a:noFill/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How often do you engage in physical activity per week?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Do you feel you get adequate sleep regularly?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How would you rate the nutritional quality of your diet?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How frequently do you experience comforting physical touch (e.g., hugs)?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10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5006F82-50D2-401C-BE85-FFEA1C196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034F32-09B4-47B4-B550-1F1CE3D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4AFB2F-2497-4DB2-A60F-E788B3F78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2E2F597-9C6F-4890-ADE1-C9459FBB0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4BE1975-28BD-4B94-A991-45F2FA10F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09AA24-7378-4D52-9431-4F47FBFD8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0BF4B71-BA54-4A81-A165-941602F17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B89BB7F-D536-4D43-92E2-8DBC93C8E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026BD94-3E38-4DB6-B7D6-290987FB0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77375C-A418-260C-3BF2-5134FC28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846" y="630935"/>
            <a:ext cx="5867716" cy="3050025"/>
          </a:xfrm>
          <a:noFill/>
        </p:spPr>
        <p:txBody>
          <a:bodyPr anchor="b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The Assessment: Emotional Health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CECCE4-3046-4A76-B4C0-767A625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6F309B0-04E5-4883-9605-1364452C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1AE0B5-579B-4455-9159-4E4F0A8CCE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011DD2-D339-42A2-B916-5E9494D4A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E43332E-2051-4B76-BC37-83CA62919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B80359C-87A2-4B25-838D-8F833616F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B406CD4F-C9AA-49AA-AA95-9CFFE505D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039184-A11C-46AE-854D-8B2294436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2F1956-BECA-4651-82AD-00D7D7F59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3F1C39C-42B5-430D-84F0-7018DD01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D71D2-799A-4C6D-AD0E-D7BCF15E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B72C0-DA11-4A2F-BADC-5BD946CFD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FC448-D71D-4A7F-51DD-D41127E0B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846" y="3952890"/>
            <a:ext cx="5867720" cy="2305002"/>
          </a:xfrm>
          <a:noFill/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How often do you feel overwhelmed by your emotions?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Would you say you have close, supportive personal relationships?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How often do you find yourself suppressing your true feelings?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Do you feel there's a balance in giving and receiving emotional support in your relationships?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2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3C27-7A92-AFA9-7652-A82B3F050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6046"/>
          </a:xfrm>
        </p:spPr>
        <p:txBody>
          <a:bodyPr/>
          <a:lstStyle/>
          <a:p>
            <a:r>
              <a:rPr lang="en-US" dirty="0"/>
              <a:t>About The Presenter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D3383-FA9B-C63B-757F-A0CC35178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Education and Credentials: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Doctor of Public Administration &amp; Master’s in Counseling.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151"/>
                </a:solidFill>
                <a:latin typeface="Söhne"/>
              </a:rPr>
              <a:t>Licensed Mental Health Counselor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Professional Experience: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Over 15 years in public leadership, social change, DEI &amp; Mental Health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Runs private practice: </a:t>
            </a:r>
            <a:r>
              <a:rPr lang="en-US" b="0" i="1" dirty="0">
                <a:solidFill>
                  <a:srgbClr val="374151"/>
                </a:solidFill>
                <a:effectLst/>
                <a:latin typeface="Söhne"/>
              </a:rPr>
              <a:t>Tender Tongues Counseling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marL="1200150" lvl="2" indent="-285750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Statewide EAP therapist for Washington State.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Formerly</a:t>
            </a:r>
          </a:p>
          <a:p>
            <a:pPr marL="1200150" lvl="2" indent="-285750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Director of Unsheltered Crisis Response, City of Seattle &amp; Similar Role in Vancouver, WA</a:t>
            </a:r>
          </a:p>
          <a:p>
            <a:pPr marL="1200150" lvl="2" indent="-285750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Director of Cultural Awareness and Integration, Intentional Futures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Consulting Practice: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“D-Fine Concepts Consulting.”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Focus: Behavioral health, DEI, Racial Equity, Economic Development, &amp; more.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00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5006F82-50D2-401C-BE85-FFEA1C196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034F32-09B4-47B4-B550-1F1CE3D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4AFB2F-2497-4DB2-A60F-E788B3F78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2E2F597-9C6F-4890-ADE1-C9459FBB0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4BE1975-28BD-4B94-A991-45F2FA10F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09AA24-7378-4D52-9431-4F47FBFD8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0BF4B71-BA54-4A81-A165-941602F17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B89BB7F-D536-4D43-92E2-8DBC93C8E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026BD94-3E38-4DB6-B7D6-290987FB0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E56068C-F371-FE52-CF3E-867EA56A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846" y="630935"/>
            <a:ext cx="5867716" cy="3050025"/>
          </a:xfrm>
          <a:noFill/>
        </p:spPr>
        <p:txBody>
          <a:bodyPr anchor="b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The Assessment: Mental Health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CECCE4-3046-4A76-B4C0-767A625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6F309B0-04E5-4883-9605-1364452C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1AE0B5-579B-4455-9159-4E4F0A8CCE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011DD2-D339-42A2-B916-5E9494D4A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E43332E-2051-4B76-BC37-83CA62919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B80359C-87A2-4B25-838D-8F833616F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B406CD4F-C9AA-49AA-AA95-9CFFE505D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039184-A11C-46AE-854D-8B2294436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2F1956-BECA-4651-82AD-00D7D7F59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3F1C39C-42B5-430D-84F0-7018DD01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D71D2-799A-4C6D-AD0E-D7BCF15E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B72C0-DA11-4A2F-BADC-5BD946CFD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B1BF2-1874-29CB-895C-81383934A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846" y="3952890"/>
            <a:ext cx="5867720" cy="2305002"/>
          </a:xfrm>
          <a:noFill/>
        </p:spPr>
        <p:txBody>
          <a:bodyPr anchor="t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Do you often find yourself caught in negative thought patterns?</a:t>
            </a:r>
          </a:p>
          <a:p>
            <a:r>
              <a:rPr lang="en-US" sz="1800" dirty="0">
                <a:solidFill>
                  <a:schemeClr val="bg1"/>
                </a:solidFill>
              </a:rPr>
              <a:t>How frequently do you take time for introspection or meditation?</a:t>
            </a:r>
          </a:p>
          <a:p>
            <a:r>
              <a:rPr lang="en-US" sz="1800" dirty="0">
                <a:solidFill>
                  <a:schemeClr val="bg1"/>
                </a:solidFill>
              </a:rPr>
              <a:t>If applicable, how consistent are you with medication adherence?</a:t>
            </a:r>
          </a:p>
          <a:p>
            <a:r>
              <a:rPr lang="en-US" sz="1800" dirty="0">
                <a:solidFill>
                  <a:schemeClr val="bg1"/>
                </a:solidFill>
              </a:rPr>
              <a:t>Do you have strategies in place to cope with stress?</a:t>
            </a:r>
          </a:p>
        </p:txBody>
      </p:sp>
    </p:spTree>
    <p:extLst>
      <p:ext uri="{BB962C8B-B14F-4D97-AF65-F5344CB8AC3E}">
        <p14:creationId xmlns:p14="http://schemas.microsoft.com/office/powerpoint/2010/main" val="2027184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5006F82-50D2-401C-BE85-FFEA1C196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034F32-09B4-47B4-B550-1F1CE3D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559A513-84FC-4F08-805E-C51CE7F54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E7B3778-847D-49DE-9ED7-3ECD207FE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A4973CB-E945-49D8-8629-2564A339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A359CA1-D061-41BA-8920-ED22CB4FC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7996946-DE01-4AD1-A6A3-9FA06DBAC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0331899-34B3-4B61-9479-5321983D7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E8B424E-2AB2-41D8-92DD-A44E6F5E4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545237-9596-7905-16F7-12CF59B9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846" y="630936"/>
            <a:ext cx="5867716" cy="3050025"/>
          </a:xfrm>
          <a:noFill/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Assessment: Social Health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CECCE4-3046-4A76-B4C0-767A625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6F309B0-04E5-4883-9605-1364452C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11AE0B5-579B-4455-9159-4E4F0A8CCE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D011DD2-D339-42A2-B916-5E9494D4A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43332E-2051-4B76-BC37-83CA62919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B80359C-87A2-4B25-838D-8F833616F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096F20E2-F42F-4B71-8BC5-478533FE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4039184-A11C-46AE-854D-8B2294436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D2F1956-BECA-4651-82AD-00D7D7F59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3F1C39C-42B5-430D-84F0-7018DD01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A7D71D2-799A-4C6D-AD0E-D7BCF15E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C9B72C0-DA11-4A2F-BADC-5BD946CFD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Graphic 6" descr="Social Network">
            <a:extLst>
              <a:ext uri="{FF2B5EF4-FFF2-40B4-BE49-F238E27FC236}">
                <a16:creationId xmlns:a16="http://schemas.microsoft.com/office/drawing/2014/main" id="{2B5056E4-AE97-962C-DC36-171C5F563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7699" y="1349462"/>
            <a:ext cx="4134103" cy="4134103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2A2A379C-12FD-4404-BDF2-B7EFF0593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47041" y="808145"/>
            <a:ext cx="304800" cy="429768"/>
            <a:chOff x="215328" y="-46937"/>
            <a:chExt cx="304800" cy="2773841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F7C94E4-4224-4270-BF49-210D02281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B372932-A744-4DBC-92F9-C390AC5D0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77255D0-F5AE-4538-8BA0-27F44A240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7F9E288-385B-4C5F-BF47-8170ED51E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C6493-04F9-EB61-25E5-C508CF6B1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846" y="3834245"/>
            <a:ext cx="5867720" cy="2423647"/>
          </a:xfrm>
          <a:noFill/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How satisfied are you with your social connections?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Do you actively engage with your community or social groups?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How would you rate your self-awareness in social contexts?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Do you feel understood and respected in your social interactions?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32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5006F82-50D2-401C-BE85-FFEA1C196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034F32-09B4-47B4-B550-1F1CE3D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4AFB2F-2497-4DB2-A60F-E788B3F78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2E2F597-9C6F-4890-ADE1-C9459FBB0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4BE1975-28BD-4B94-A991-45F2FA10F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09AA24-7378-4D52-9431-4F47FBFD8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0BF4B71-BA54-4A81-A165-941602F17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B89BB7F-D536-4D43-92E2-8DBC93C8E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026BD94-3E38-4DB6-B7D6-290987FB0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BA2197-FD54-F228-4360-B16611BC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846" y="630935"/>
            <a:ext cx="5867716" cy="3050025"/>
          </a:xfrm>
          <a:noFill/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Assessment: Spiritual &amp; Metaphysical Health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CECCE4-3046-4A76-B4C0-767A625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6F309B0-04E5-4883-9605-1364452C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1AE0B5-579B-4455-9159-4E4F0A8CCE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011DD2-D339-42A2-B916-5E9494D4A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E43332E-2051-4B76-BC37-83CA62919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B80359C-87A2-4B25-838D-8F833616F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B406CD4F-C9AA-49AA-AA95-9CFFE505D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039184-A11C-46AE-854D-8B2294436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2F1956-BECA-4651-82AD-00D7D7F59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3F1C39C-42B5-430D-84F0-7018DD01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D71D2-799A-4C6D-AD0E-D7BCF15E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B72C0-DA11-4A2F-BADC-5BD946CFD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DF6F7-BD01-DE34-140D-C7E438385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846" y="3952890"/>
            <a:ext cx="5867720" cy="2305002"/>
          </a:xfrm>
          <a:noFill/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Do you feel a deeper connection to a higher power or the universe?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How often do you engage in spiritual practices (e.g., prayer, meditation)?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Would you say you've found a personal sense of purpose?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Do you feel a sense of belonging and connection with the world around you?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59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974B4B-F4B1-E88C-C7B3-C4581E303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Work Strategies and Recommendations for Holistic Well-being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A0940-D547-0171-6564-35BC00885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Emphasize Communication: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Encourage open dialogues between staff and management.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Schedule regular check-ins to understand employees' mental and emotional states.</a:t>
            </a:r>
          </a:p>
          <a:p>
            <a:pPr>
              <a:buFont typeface="+mj-lt"/>
              <a:buAutoNum type="arabicPeriod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Flexible Work Environment: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Consider flexible hours or shift patterns to reduce burnout.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Ensure adequate breaks during work hours for relaxation and recuperation.</a:t>
            </a:r>
          </a:p>
          <a:p>
            <a:pPr>
              <a:buFont typeface="+mj-lt"/>
              <a:buAutoNum type="arabicPeriod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Professional Development: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Offer workshops on stress management and mental well-being.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Provide resources and training for managers on recognizing and addressing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62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C95FA9-076A-421D-93A3-9C29819EB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6C8D94-3813-4D93-A6A7-A97EFFBCF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94673D-8563-4993-8E86-6D89D6E97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8906114-25F0-4386-BC12-A5CB6A04F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9434651-094A-4780-979E-29A3042F5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5BDC44-59B0-48DF-871F-0881BB593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618FCF5-B341-43DF-A055-DC56EA920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9408E04-9221-499E-B0F3-3AFD9025F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67B1604-40F1-4335-8A11-6091E0F52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00994F7-AD04-0E61-9928-891AC99C2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75" y="630935"/>
            <a:ext cx="7315200" cy="2912366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CA" sz="4800" dirty="0">
                <a:solidFill>
                  <a:schemeClr val="bg1"/>
                </a:solidFill>
              </a:rPr>
              <a:t>M</a:t>
            </a:r>
            <a:r>
              <a:rPr lang="en-US" sz="4800" dirty="0">
                <a:solidFill>
                  <a:schemeClr val="bg1"/>
                </a:solidFill>
              </a:rPr>
              <a:t>ental Health and Work Performance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00467E-A507-4BEF-AAB5-2B35F13FA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BCCBFD-2A87-46DC-A665-6039BF72D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1707DB8-2262-4E11-B8E7-A0042E439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DCA04D0-796D-4920-BED4-627870868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78B0366-955C-44C5-B011-378E1994D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38F216F-4DA3-4165-A786-E7F2710B8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5E35C12-B6B4-4F57-950C-6EB3CD8F4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14810E-84F3-4F8A-AF58-F452B9815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687E051-F20C-4A55-AEDD-ED9B2D996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F834F70-7A0E-4202-8ECC-5EE81C93C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2993E0E-3E7B-48D8-A799-39FECD3E1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B12773A-5C03-4DD5-B9B4-24F4A429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3DC46-F441-F741-D0D3-45E9417A0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75" y="3726352"/>
            <a:ext cx="7315200" cy="2531540"/>
          </a:xfrm>
          <a:noFill/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Burnout may manifest as extreme fatigue, frequent absenteeism, and waning job performance.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It should be noted that these aren't signs of a lazy employee but an overwhelmed one.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Managers should look out for these signs not to reprimand, but to support </a:t>
            </a:r>
          </a:p>
        </p:txBody>
      </p:sp>
    </p:spTree>
    <p:extLst>
      <p:ext uri="{BB962C8B-B14F-4D97-AF65-F5344CB8AC3E}">
        <p14:creationId xmlns:p14="http://schemas.microsoft.com/office/powerpoint/2010/main" val="1491991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525B66-CA2F-F83F-D5CF-1F9CCF1D2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Strategies for Owners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27C00-B107-C2CA-D708-69EEEA903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For the leaders, it's vital to create an environment where staff feel safe to voice concerns. </a:t>
            </a:r>
          </a:p>
          <a:p>
            <a:r>
              <a:rPr lang="en-US" sz="1800" dirty="0">
                <a:solidFill>
                  <a:schemeClr val="bg1"/>
                </a:solidFill>
              </a:rPr>
              <a:t>Consider implementing well-being programs that cater to mental health. </a:t>
            </a:r>
          </a:p>
          <a:p>
            <a:r>
              <a:rPr lang="en-US" sz="1800" dirty="0">
                <a:solidFill>
                  <a:schemeClr val="bg1"/>
                </a:solidFill>
              </a:rPr>
              <a:t>Always, always recognize the hard work of employees.  A simple acknowledgment can work wonders for morale.“</a:t>
            </a:r>
          </a:p>
          <a:p>
            <a:r>
              <a:rPr lang="en-US" sz="1800" dirty="0">
                <a:solidFill>
                  <a:schemeClr val="bg1"/>
                </a:solidFill>
              </a:rPr>
              <a:t>Be “reasonably” transparent</a:t>
            </a:r>
          </a:p>
          <a:p>
            <a:r>
              <a:rPr lang="en-US" sz="1800" dirty="0">
                <a:solidFill>
                  <a:schemeClr val="bg1"/>
                </a:solidFill>
              </a:rPr>
              <a:t>Don’t overpromise or under-deliver </a:t>
            </a:r>
          </a:p>
          <a:p>
            <a:r>
              <a:rPr lang="en-US" sz="1800" dirty="0">
                <a:solidFill>
                  <a:schemeClr val="bg1"/>
                </a:solidFill>
              </a:rPr>
              <a:t>Take care of YOURSELF. A healthy you means a healthy us</a:t>
            </a:r>
          </a:p>
        </p:txBody>
      </p:sp>
    </p:spTree>
    <p:extLst>
      <p:ext uri="{BB962C8B-B14F-4D97-AF65-F5344CB8AC3E}">
        <p14:creationId xmlns:p14="http://schemas.microsoft.com/office/powerpoint/2010/main" val="2041966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FCD9EA-3A9D-9B8F-882A-B4A91833D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Strategies for Managers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C80FE-D43B-4C22-18FC-9AD3BBDC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5"/>
            <a:ext cx="4982273" cy="5840987"/>
          </a:xfrm>
          <a:noFill/>
        </p:spPr>
        <p:txBody>
          <a:bodyPr anchor="ctr"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Lead with Empathy: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Understand individual challenges and needs.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Be approachable and ensure a safe environment for employees to share concerns.</a:t>
            </a:r>
          </a:p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Education &amp; Training: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Equip managers with skills to recognize early signs of burnout.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Provide resources on conflict resolution and communication skills.</a:t>
            </a:r>
          </a:p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Policies and Procedures: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Implement clear guidelines on work hours, breaks, and overtime.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Consider mental health days or support programs as part of employee benefits.</a:t>
            </a:r>
          </a:p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Feedback Loops: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Create channels for anonymous feedback.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Actively use feedback to make improvements in the workplace environment.</a:t>
            </a:r>
          </a:p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Personal Wellness: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Establish a self-care routine</a:t>
            </a:r>
          </a:p>
          <a:p>
            <a:pPr marL="457200" lvl="1" indent="0">
              <a:buNone/>
            </a:pP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E915ABD-5C31-E112-2DF4-02DF173E4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Strategies for Employees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D96F-76EE-D84D-DB90-02A057FD5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Open Communication: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Share concerns or challenges with managers or HR.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Seek feedback on performance and well-being.</a:t>
            </a:r>
          </a:p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Utilize Available Resources: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Engage in company-provided mental health programs or workshops.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Use EAP services or other counseling options if available.</a:t>
            </a:r>
          </a:p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Self-Care Practices: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Prioritize regular breaks during work.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Engage in activities outside of work that promote relaxation and well-being.</a:t>
            </a:r>
          </a:p>
          <a:p>
            <a:pPr>
              <a:buFont typeface="+mj-lt"/>
              <a:buAutoNum type="arabicPeriod"/>
            </a:pPr>
            <a:r>
              <a:rPr lang="en-US" sz="1700" b="1" i="0" dirty="0">
                <a:solidFill>
                  <a:schemeClr val="bg1"/>
                </a:solidFill>
                <a:effectLst/>
                <a:latin typeface="Söhne"/>
              </a:rPr>
              <a:t>Build a Support System:</a:t>
            </a:r>
            <a:endParaRPr lang="en-US" sz="17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Connect with colleagues for peer support.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b="0" i="0" dirty="0">
                <a:solidFill>
                  <a:schemeClr val="bg1"/>
                </a:solidFill>
                <a:effectLst/>
                <a:latin typeface="Söhne"/>
              </a:rPr>
              <a:t>Seek external support groups or communities related to job roles or industries.</a:t>
            </a:r>
            <a:br>
              <a:rPr lang="en-US" sz="1700" dirty="0">
                <a:solidFill>
                  <a:schemeClr val="bg1"/>
                </a:solidFill>
              </a:rPr>
            </a:b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31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F99375-05DA-6052-212A-6CBA06E36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Recap/Remember	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1C839-96BD-32AF-8EFB-492FA125F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Wellness starts with the I/Me/Intrapersonal</a:t>
            </a:r>
          </a:p>
          <a:p>
            <a:r>
              <a:rPr lang="en-CA" sz="1800" dirty="0">
                <a:solidFill>
                  <a:schemeClr val="bg1"/>
                </a:solidFill>
              </a:rPr>
              <a:t>Healthy people can engage with others from a place of wellness</a:t>
            </a:r>
          </a:p>
          <a:p>
            <a:r>
              <a:rPr lang="en-CA" sz="1800" dirty="0">
                <a:solidFill>
                  <a:schemeClr val="bg1"/>
                </a:solidFill>
              </a:rPr>
              <a:t>When we engage with other in honest, transparent, vulnerable and accountable relationships, we are ablet to change systems </a:t>
            </a:r>
          </a:p>
          <a:p>
            <a:r>
              <a:rPr lang="en-CA" sz="1800" dirty="0">
                <a:solidFill>
                  <a:schemeClr val="bg1"/>
                </a:solidFill>
              </a:rPr>
              <a:t>Commitment: One thing that you will commit to for YOU</a:t>
            </a:r>
          </a:p>
        </p:txBody>
      </p:sp>
    </p:spTree>
    <p:extLst>
      <p:ext uri="{BB962C8B-B14F-4D97-AF65-F5344CB8AC3E}">
        <p14:creationId xmlns:p14="http://schemas.microsoft.com/office/powerpoint/2010/main" val="1440916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D30076-5975-5D13-5265-5DC8428A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Question and Answer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0A9FF-DE6D-A550-30E7-B5A1D43AF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Guidelines: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“Be mindful of time/Don’t Monopolize.“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“All perspectives matter”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"Briefly introduce yourself if you're comfortable doing so."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Söhne"/>
              </a:rPr>
              <a:t>Note: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bg1"/>
                </a:solidFill>
                <a:effectLst/>
                <a:latin typeface="Söhne"/>
              </a:rPr>
              <a:t>"If we run out of time or if you'd prefer a more private discussion, please approach me after the session or contact me at jackiekst</a:t>
            </a:r>
            <a:r>
              <a:rPr lang="en-US" sz="1800" dirty="0">
                <a:solidFill>
                  <a:schemeClr val="bg1"/>
                </a:solidFill>
                <a:latin typeface="Söhne"/>
              </a:rPr>
              <a:t>louis@gmail.com</a:t>
            </a:r>
            <a:endParaRPr lang="en-US" sz="1800" b="0" i="0" dirty="0">
              <a:solidFill>
                <a:schemeClr val="bg1"/>
              </a:solidFill>
              <a:effectLst/>
              <a:latin typeface="Söhne"/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6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F2C27-8CA8-533A-CBA1-A7B22407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D2FA-7A76-B882-98C4-8F53C7DA8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Understanding the Challenge: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Grasp the prevalence of burnout in the hospitality industry.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Recognize the multi-faceted nature of well-being.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Introducing Solutions: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Explore the </a:t>
            </a:r>
            <a:r>
              <a:rPr lang="en-US" b="0" i="1" dirty="0">
                <a:solidFill>
                  <a:srgbClr val="374151"/>
                </a:solidFill>
                <a:effectLst/>
                <a:latin typeface="Söhne"/>
              </a:rPr>
              <a:t>framework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Unpack the five dimensions of holistic health.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Interactive Engagement: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Reflect on personal and workplace well-being.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Strategic Approaches: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Offer recommendations to improve burnout for managers and staff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Q&amp;A Session: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Address queries, concerns, and engage in deeper conversations.</a:t>
            </a:r>
          </a:p>
        </p:txBody>
      </p:sp>
    </p:spTree>
    <p:extLst>
      <p:ext uri="{BB962C8B-B14F-4D97-AF65-F5344CB8AC3E}">
        <p14:creationId xmlns:p14="http://schemas.microsoft.com/office/powerpoint/2010/main" val="2661134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71F114-24A2-FB33-79B2-463F2B80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Thank You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7B65E-E515-9D22-5C6D-60BFD2A5F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Email: </a:t>
            </a:r>
            <a:r>
              <a:rPr lang="en-CA" sz="1800" dirty="0">
                <a:solidFill>
                  <a:schemeClr val="bg1"/>
                </a:solidFill>
                <a:hlinkClick r:id="rId2"/>
              </a:rPr>
              <a:t>jackiekstlouis@gmail.com</a:t>
            </a:r>
            <a:r>
              <a:rPr lang="en-CA" sz="1800" dirty="0">
                <a:solidFill>
                  <a:schemeClr val="bg1"/>
                </a:solidFill>
              </a:rPr>
              <a:t>	</a:t>
            </a:r>
          </a:p>
          <a:p>
            <a:r>
              <a:rPr lang="en-CA" sz="1800" dirty="0">
                <a:solidFill>
                  <a:schemeClr val="bg1"/>
                </a:solidFill>
              </a:rPr>
              <a:t>IG: reclamation_health</a:t>
            </a:r>
          </a:p>
          <a:p>
            <a:r>
              <a:rPr lang="en-CA" sz="1800" dirty="0">
                <a:solidFill>
                  <a:schemeClr val="bg1"/>
                </a:solidFill>
              </a:rPr>
              <a:t>Website: www.jackiestlouis.com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06AB-B1E1-556D-4F52-83DA5040C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Burnout In The Brewery Industry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CC38A-C883-9582-1C2C-8B5937E9E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Beer Industry Specifics: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Rising craft beer popularity increases demand.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Smaller teams with multi-role responsibilities.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Constant innovation pressure amidst competition.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Resultant Challenges: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Estimated 30% of hospitality workers left due to burnout.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Communication breakdowns and power imbalances.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Decreasing morale and staff wellbeing.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Craft Beer Burnout Survey 2022 Key Findings: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"Utilizing the Maslach Burnout Inventory, three key components of burnout were measured:"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Occupational Exhaustion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Depersonalization/Loss of Empathy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Personal Accomplishment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"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Result: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100% of survey respondents indicated a high degree of burnout across all these categories."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D4AD0ED-45F1-4AB2-8C18-7DED238A0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430622-9855-482E-98A8-1FAECC909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5C76D5-716D-420A-ABDC-55BF6D9ED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9875022-E2DB-4A9E-8832-E7009F0E4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BFBDCA6-4D2C-451E-8205-8C334DCEE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395B2B7-3263-461B-8800-669EBE884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727DC78-6D51-415D-878D-516F840FB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405FB7A-34E4-454E-80C1-3AF31F600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56EC0F8-CE39-4C95-B52D-033DBF561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55BCD6-BE8A-83DB-939E-E0A49634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326" y="609600"/>
            <a:ext cx="8229600" cy="2819399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Q&amp;A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14B85-246E-74F1-B7DD-C802E14A7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3326" y="3522428"/>
            <a:ext cx="8229600" cy="2607079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What are some specific challenges that contribute to burnout in your job?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What does burnout look like for you?</a:t>
            </a:r>
          </a:p>
          <a:p>
            <a:pPr marL="0" indent="0" algn="ctr">
              <a:buNone/>
            </a:pPr>
            <a:endParaRPr lang="en-US" sz="2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162FBC-1EE8-4355-8B2B-CB9A5B4BD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940EF9-7ECF-49BA-8F14-5EBC7ADE0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F9A5AE3-5A1E-4528-BDC2-D32A66EFF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9C6801-3BB8-4C41-9385-D9CE4F148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EA6929-FF51-4E95-8E16-80E9F371A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BE91CBD-B19A-4299-90BD-CC3AB6976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6CE109B-4241-4CF1-B587-868774BB4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D107650-C271-404F-98D8-BB8E7E030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1F01725-EDBB-493E-A610-EF9ACBABB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C8E2A80-F420-488D-AE39-E20BC61B1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58A20B2-85E4-4C64-A75F-376DA772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88BDCE8-2392-4F5E-B6B4-AD19C903B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568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ADE2-93A5-97D1-69CC-F06766EB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Burnout?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E331C-FC01-F19E-F349-C6786F3E4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Definition: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A state of chronic physical and emotional exhaustion, often coupled with feelings of cynicism and detachment, a sense of ineffectiveness, and lack of accomplishment.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Physical Symptoms: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Constant fatigue and tiredness.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Frequent illnesses due to lowered immune function.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Headaches or muscle pain.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Change in sleep and appetite patterns.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Emotional Symptoms: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Sense of failure or self-doubt.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Feeling helpless, trapped, or defeated.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Detachment, feeling alone in the world.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Loss of motivation and reduced interest, even in activities once enjoyed.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Behavioral Symptoms: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Withdrawing from responsibilities.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Isolating oneself from others.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Procrastination and taking longer to get things done.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Using substances (including food) to cope.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3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2B8F-C8F4-52C5-C991-DF3C4B30A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Burnout and Mental Health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896CA-3062-DBFD-630F-E99ED96D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Interconnectedness: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Burnout and mental health are deeply interconnected; burnout can exacerbate mental health issues, and existing mental health conditions can increase vulnerability to burnout.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Mental Health Effects of Burnout: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Depression: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Prolonged burnout can lead to symptoms that mirror clinical depression.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Anxiety: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Chronic stress can heighten anxiety disorders, manifesting as excessive worry or panic attacks.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Decreased Cognitive Function: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Difficulty concentrating, impaired decision-making, and memory issues.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Reduced Coping Abilities: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Those experiencing burnout may find their ability to cope with even minor stressors diminished, causing heightened emotional reactions.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Vulnerability Factors: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Pre-existing mental health conditions can make individuals more susceptible to burnout.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Stressful personal situations outside of work can compound the pressures felt in the workplace.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Impact on Professional Life: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Reduced job satisfaction.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Increased absenteeism.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Decline in job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6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DEF1-800F-879B-2550-57730D67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Mental Health Matters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A40A9-FD20-EA12-7F36-C4AD4CF51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Fundamental to Wellbeing: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Mental health is foundational to our overall well-being and deeply influences physical health, productivity, and relationships.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Holistic Connection: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Our mental state affects how we think, feel, and act. It can impact our stress levels, decision-making processes, and how we handle adversity.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Physical Health Interplay: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Poor mental health can lead to physiological symptoms and conditions, such as weakened immune response, fatigue, and even cardiovascular problems.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Social and Relational Impacts: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Mental well-being influences how we relate to others, handle stress, and make choices. Relationships, work quality, and social engagement can all suffer if mental health declines.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Economic Productivity: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Mental health issues can decrease productivity, increase absenteeism, and lead to job turnover – a significant concern for organizations and economies.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Quality of Life: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Good mental health boosts enjoyment of life, resilience, coping mechanisms, and fosters creativity and innovation.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Empowerment and Agency:</a:t>
            </a: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Prioritizing mental health allows individuals to pursue life's opportunities, work productively, and make meaningful contributions to their communities.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5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68D36E-FC98-E8D5-6A17-606772C27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Synergy Framework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A959-3D65-C184-CECE-682E92FD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The Synergy Framework revolves around three core dimensions. The Personal – which focuses on our individual well-being. Interpersonal – the relationships and interactions we nurture. And Organizational – the structures, policies, and cultures of our workplaces. Each dimension plays a pivotal role in holistic well-being.</a:t>
            </a:r>
          </a:p>
        </p:txBody>
      </p:sp>
    </p:spTree>
    <p:extLst>
      <p:ext uri="{BB962C8B-B14F-4D97-AF65-F5344CB8AC3E}">
        <p14:creationId xmlns:p14="http://schemas.microsoft.com/office/powerpoint/2010/main" val="142014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2300</Words>
  <Application>Microsoft Office PowerPoint</Application>
  <PresentationFormat>Widescreen</PresentationFormat>
  <Paragraphs>247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Söhne</vt:lpstr>
      <vt:lpstr>Office Theme</vt:lpstr>
      <vt:lpstr>Safeguarding Against Burnout: A Holistic Approach to Personal Wellness and Collective Action</vt:lpstr>
      <vt:lpstr>About The Presenter </vt:lpstr>
      <vt:lpstr>Today's Objective</vt:lpstr>
      <vt:lpstr>Burnout In The Brewery Industry</vt:lpstr>
      <vt:lpstr>Q&amp;A I</vt:lpstr>
      <vt:lpstr>What Is Burnout?</vt:lpstr>
      <vt:lpstr>Burnout and Mental Health</vt:lpstr>
      <vt:lpstr>Why Mental Health Matters</vt:lpstr>
      <vt:lpstr>The Synergy Framework</vt:lpstr>
      <vt:lpstr>Intra-Personal</vt:lpstr>
      <vt:lpstr>Inter-Personal</vt:lpstr>
      <vt:lpstr>Systems &amp; Institutions</vt:lpstr>
      <vt:lpstr>Introducing Holistic Wellness</vt:lpstr>
      <vt:lpstr>Q&amp;A II: Your Holistic Health</vt:lpstr>
      <vt:lpstr>The Healthy-Self Framework</vt:lpstr>
      <vt:lpstr>Healthy-Self: The Five Pillars </vt:lpstr>
      <vt:lpstr>Deep Dive: Healthy-Self Assessment</vt:lpstr>
      <vt:lpstr>The Assessment: Physical Health</vt:lpstr>
      <vt:lpstr>The Assessment: Emotional Health</vt:lpstr>
      <vt:lpstr>The Assessment: Mental Health</vt:lpstr>
      <vt:lpstr>The Assessment: Social Health</vt:lpstr>
      <vt:lpstr>The Assessment: Spiritual &amp; Metaphysical Health</vt:lpstr>
      <vt:lpstr>Work Strategies and Recommendations for Holistic Well-being</vt:lpstr>
      <vt:lpstr>Mental Health and Work Performance</vt:lpstr>
      <vt:lpstr>Strategies for Owners</vt:lpstr>
      <vt:lpstr>Strategies for Managers</vt:lpstr>
      <vt:lpstr>Strategies for Employees</vt:lpstr>
      <vt:lpstr>Recap/Remember </vt:lpstr>
      <vt:lpstr>Question and Answer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Mental Health &amp; Safeguarding Against Burnout</dc:title>
  <dc:creator>Jackie St. Louis</dc:creator>
  <cp:lastModifiedBy>Jackie St. Louis</cp:lastModifiedBy>
  <cp:revision>8</cp:revision>
  <dcterms:created xsi:type="dcterms:W3CDTF">2023-10-25T08:38:57Z</dcterms:created>
  <dcterms:modified xsi:type="dcterms:W3CDTF">2023-11-01T23:42:11Z</dcterms:modified>
</cp:coreProperties>
</file>